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3" r:id="rId1"/>
  </p:sldMasterIdLst>
  <p:notesMasterIdLst>
    <p:notesMasterId r:id="rId40"/>
  </p:notesMasterIdLst>
  <p:sldIdLst>
    <p:sldId id="256" r:id="rId2"/>
    <p:sldId id="258" r:id="rId3"/>
    <p:sldId id="257" r:id="rId4"/>
    <p:sldId id="260" r:id="rId5"/>
    <p:sldId id="259" r:id="rId6"/>
    <p:sldId id="261" r:id="rId7"/>
    <p:sldId id="262" r:id="rId8"/>
    <p:sldId id="265" r:id="rId9"/>
    <p:sldId id="264" r:id="rId10"/>
    <p:sldId id="280" r:id="rId11"/>
    <p:sldId id="274" r:id="rId12"/>
    <p:sldId id="285" r:id="rId13"/>
    <p:sldId id="286" r:id="rId14"/>
    <p:sldId id="291" r:id="rId15"/>
    <p:sldId id="297" r:id="rId16"/>
    <p:sldId id="296" r:id="rId17"/>
    <p:sldId id="292" r:id="rId18"/>
    <p:sldId id="293" r:id="rId19"/>
    <p:sldId id="294" r:id="rId20"/>
    <p:sldId id="295" r:id="rId21"/>
    <p:sldId id="266" r:id="rId22"/>
    <p:sldId id="263" r:id="rId23"/>
    <p:sldId id="267" r:id="rId24"/>
    <p:sldId id="268" r:id="rId25"/>
    <p:sldId id="269" r:id="rId26"/>
    <p:sldId id="270" r:id="rId27"/>
    <p:sldId id="271" r:id="rId28"/>
    <p:sldId id="275" r:id="rId29"/>
    <p:sldId id="276" r:id="rId30"/>
    <p:sldId id="277" r:id="rId31"/>
    <p:sldId id="278" r:id="rId32"/>
    <p:sldId id="279" r:id="rId33"/>
    <p:sldId id="287" r:id="rId34"/>
    <p:sldId id="288" r:id="rId35"/>
    <p:sldId id="289" r:id="rId36"/>
    <p:sldId id="298" r:id="rId37"/>
    <p:sldId id="290" r:id="rId38"/>
    <p:sldId id="27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1"/>
  </p:normalViewPr>
  <p:slideViewPr>
    <p:cSldViewPr snapToGrid="0" snapToObjects="1">
      <p:cViewPr varScale="1">
        <p:scale>
          <a:sx n="63" d="100"/>
          <a:sy n="63" d="100"/>
        </p:scale>
        <p:origin x="-146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5A9EB-83AE-B844-BB93-1FC6E5B0BF9E}" type="datetimeFigureOut">
              <a:rPr kumimoji="1" lang="ja-JP" altLang="en-US" smtClean="0"/>
              <a:t>2016/12/27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215B3-8D5D-304F-A2FB-4384D47C08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8778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215B3-8D5D-304F-A2FB-4384D47C0809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097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12/27/2016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12/27/2016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12/27/2016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12/27/2016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59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zukyf" TargetMode="External"/><Relationship Id="rId2" Type="http://schemas.openxmlformats.org/officeDocument/2006/relationships/hyperlink" Target="http://www.slideshare.net/mizukyfujitani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xUnit</a:t>
            </a:r>
            <a:r>
              <a:rPr kumimoji="1" lang="ja-JP" altLang="en-US" dirty="0" smtClean="0"/>
              <a:t>ハンズオン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 err="1" smtClean="0"/>
              <a:t>xUnit</a:t>
            </a:r>
            <a:r>
              <a:rPr lang="ja-JP" altLang="en-US" dirty="0" smtClean="0"/>
              <a:t>フレームワークを通じた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プログラミング＆テスト・スキル</a:t>
            </a:r>
            <a:r>
              <a:rPr lang="en-US" altLang="ja-JP" dirty="0" smtClean="0"/>
              <a:t>UP</a:t>
            </a:r>
          </a:p>
        </p:txBody>
      </p:sp>
    </p:spTree>
    <p:extLst>
      <p:ext uri="{BB962C8B-B14F-4D97-AF65-F5344CB8AC3E}">
        <p14:creationId xmlns:p14="http://schemas.microsoft.com/office/powerpoint/2010/main" val="13521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xUnit</a:t>
            </a:r>
            <a:r>
              <a:rPr lang="ja-JP" altLang="en-US" dirty="0" smtClean="0"/>
              <a:t>のいろいろ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Java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JUnit		</a:t>
            </a:r>
            <a:r>
              <a:rPr lang="ja-JP" altLang="en-US" dirty="0" smtClean="0"/>
              <a:t>：有名すぎて他の</a:t>
            </a:r>
            <a:r>
              <a:rPr lang="en-US" altLang="ja-JP" dirty="0" smtClean="0"/>
              <a:t>FW</a:t>
            </a:r>
            <a:r>
              <a:rPr lang="ja-JP" altLang="en-US" dirty="0" smtClean="0"/>
              <a:t>の話がさっぱり出てこない。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r>
              <a:rPr lang="en-US" altLang="ja-JP" dirty="0" smtClean="0"/>
              <a:t>C#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NUnit</a:t>
            </a:r>
            <a:r>
              <a:rPr lang="en-US" altLang="ja-JP" dirty="0" smtClean="0"/>
              <a:t>		</a:t>
            </a:r>
            <a:r>
              <a:rPr lang="ja-JP" altLang="en-US" dirty="0" smtClean="0"/>
              <a:t>：資料もそこそこ、</a:t>
            </a:r>
            <a:r>
              <a:rPr lang="en-US" altLang="ja-JP" dirty="0" err="1" smtClean="0"/>
              <a:t>Xamarin</a:t>
            </a:r>
            <a:r>
              <a:rPr lang="ja-JP" altLang="en-US" dirty="0" smtClean="0"/>
              <a:t>サポートあり。採用。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xUnit.net</a:t>
            </a:r>
            <a:r>
              <a:rPr lang="en-US" altLang="ja-JP" dirty="0" smtClean="0"/>
              <a:t>	</a:t>
            </a:r>
            <a:r>
              <a:rPr lang="ja-JP" altLang="en-US" dirty="0" smtClean="0"/>
              <a:t>：</a:t>
            </a:r>
            <a:r>
              <a:rPr lang="en-US" altLang="ja-JP" dirty="0" err="1" smtClean="0"/>
              <a:t>NUnit</a:t>
            </a:r>
            <a:r>
              <a:rPr lang="ja-JP" altLang="en-US" dirty="0" smtClean="0"/>
              <a:t>から</a:t>
            </a:r>
            <a:r>
              <a:rPr lang="en-US" altLang="ja-JP" dirty="0" smtClean="0"/>
              <a:t>Fork</a:t>
            </a:r>
            <a:r>
              <a:rPr lang="ja-JP" altLang="en-US" dirty="0" smtClean="0"/>
              <a:t>？資料少ないのでボツ。</a:t>
            </a:r>
            <a:r>
              <a:rPr lang="en-US" altLang="ja-JP" dirty="0" smtClean="0"/>
              <a:t>A</a:t>
            </a:r>
            <a:r>
              <a:rPr lang="ja-JP" altLang="en-US" dirty="0" smtClean="0"/>
              <a:t>社が採用。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MSTest</a:t>
            </a:r>
            <a:r>
              <a:rPr lang="en-US" altLang="ja-JP" dirty="0" smtClean="0"/>
              <a:t>		</a:t>
            </a:r>
            <a:r>
              <a:rPr lang="ja-JP" altLang="en-US" dirty="0" smtClean="0"/>
              <a:t>：</a:t>
            </a:r>
            <a:r>
              <a:rPr lang="en-US" altLang="ja-JP" dirty="0" smtClean="0"/>
              <a:t>MS</a:t>
            </a:r>
            <a:r>
              <a:rPr lang="ja-JP" altLang="en-US" dirty="0" smtClean="0"/>
              <a:t>社謹製。</a:t>
            </a:r>
            <a:r>
              <a:rPr lang="en-US" altLang="ja-JP" dirty="0" err="1" smtClean="0"/>
              <a:t>macOS</a:t>
            </a:r>
            <a:r>
              <a:rPr lang="ja-JP" altLang="en-US" dirty="0" smtClean="0"/>
              <a:t>ユーザなのでボツ。</a:t>
            </a:r>
            <a:endParaRPr lang="en-US" altLang="ja-JP" dirty="0" smtClean="0"/>
          </a:p>
          <a:p>
            <a:pPr lvl="1"/>
            <a:endParaRPr lang="en-US" altLang="ja-JP" dirty="0"/>
          </a:p>
          <a:p>
            <a:r>
              <a:rPr lang="en-US" altLang="ja-JP" dirty="0" smtClean="0"/>
              <a:t>JavaScript/</a:t>
            </a:r>
            <a:r>
              <a:rPr lang="en-US" altLang="ja-JP" dirty="0" err="1" smtClean="0"/>
              <a:t>TypeSrtipt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Jasmine		</a:t>
            </a:r>
            <a:r>
              <a:rPr lang="ja-JP" altLang="en-US" dirty="0" smtClean="0"/>
              <a:t>：有名すぎて（以下略）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endParaRPr lang="en-US" altLang="ja-JP" dirty="0" smtClean="0"/>
          </a:p>
        </p:txBody>
      </p:sp>
      <p:sp>
        <p:nvSpPr>
          <p:cNvPr id="6" name="角丸四角形 5"/>
          <p:cNvSpPr/>
          <p:nvPr/>
        </p:nvSpPr>
        <p:spPr>
          <a:xfrm>
            <a:off x="5724939" y="4770783"/>
            <a:ext cx="2790411" cy="14061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dirty="0" smtClean="0"/>
              <a:t>Testing Framework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>
            <a:off x="6705599" y="5314123"/>
            <a:ext cx="1630845" cy="670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mtClean="0"/>
              <a:t>xUnit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602750" y="5530632"/>
            <a:ext cx="1938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 smtClean="0"/>
              <a:t>Mockito</a:t>
            </a:r>
            <a:r>
              <a:rPr kumimoji="1" lang="en-US" altLang="ja-JP" dirty="0" smtClean="0"/>
              <a:t>, Mocha, Karma, etc.</a:t>
            </a:r>
            <a:endParaRPr kumimoji="1" lang="ja-JP" altLang="en-US" dirty="0"/>
          </a:p>
        </p:txBody>
      </p:sp>
      <p:sp>
        <p:nvSpPr>
          <p:cNvPr id="12" name="右矢印 11"/>
          <p:cNvSpPr/>
          <p:nvPr/>
        </p:nvSpPr>
        <p:spPr>
          <a:xfrm rot="19813114">
            <a:off x="5520084" y="5728956"/>
            <a:ext cx="399611" cy="2990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123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9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Visual Studio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x</a:t>
            </a:r>
            <a:r>
              <a:rPr kumimoji="1" lang="ja-JP" altLang="en-US" dirty="0" smtClean="0"/>
              <a:t> </a:t>
            </a:r>
            <a:r>
              <a:rPr kumimoji="1" lang="en-US" altLang="ja-JP" dirty="0" err="1" smtClean="0"/>
              <a:t>NUnit</a:t>
            </a:r>
            <a:r>
              <a:rPr kumimoji="1" lang="ja-JP" altLang="en-US" dirty="0" smtClean="0"/>
              <a:t>の場合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46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ソリューションとプロジェクトの作成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［ファイル］→［新規作成］→［プロジェクト］クリック</a:t>
            </a:r>
            <a:endParaRPr lang="en-US" altLang="ja-JP" dirty="0" smtClean="0"/>
          </a:p>
          <a:p>
            <a:r>
              <a:rPr kumimoji="1" lang="ja-JP" altLang="en-US" dirty="0" smtClean="0"/>
              <a:t>「新しいプロジェクト」画面で［インストール済み］→［テンプレート］→［</a:t>
            </a:r>
            <a:r>
              <a:rPr kumimoji="1" lang="en-US" altLang="ja-JP" dirty="0" smtClean="0"/>
              <a:t>Visual C#</a:t>
            </a:r>
            <a:r>
              <a:rPr lang="ja-JP" altLang="en-US" dirty="0" smtClean="0"/>
              <a:t>］を選択</a:t>
            </a:r>
            <a:endParaRPr lang="en-US" altLang="ja-JP" dirty="0" smtClean="0"/>
          </a:p>
          <a:p>
            <a:r>
              <a:rPr lang="ja-JP" altLang="en-US" dirty="0" smtClean="0"/>
              <a:t>適当なアプリの種類を選択（例：クラスライブラリ）</a:t>
            </a:r>
            <a:endParaRPr lang="en-US" altLang="ja-JP" dirty="0" smtClean="0"/>
          </a:p>
          <a:p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49384"/>
            <a:ext cx="9144000" cy="250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429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テストプロジェクトの作成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523759"/>
          </a:xfrm>
        </p:spPr>
        <p:txBody>
          <a:bodyPr/>
          <a:lstStyle/>
          <a:p>
            <a:r>
              <a:rPr lang="ja-JP" altLang="en-US" dirty="0" smtClean="0"/>
              <a:t>ソリューション エクスプローラーで作成したソリューションを右クリック→［追加］→［新しいプロジェクト］をクリック</a:t>
            </a:r>
            <a:endParaRPr lang="en-US" altLang="ja-JP" dirty="0" smtClean="0"/>
          </a:p>
          <a:p>
            <a:r>
              <a:rPr lang="ja-JP" altLang="en-US" dirty="0"/>
              <a:t>「新しいプロジェクト」画面で［インストール済み］→［テンプレート］→［</a:t>
            </a:r>
            <a:r>
              <a:rPr lang="en-US" altLang="ja-JP" dirty="0"/>
              <a:t>Visual </a:t>
            </a:r>
            <a:r>
              <a:rPr lang="en-US" altLang="ja-JP" dirty="0" smtClean="0"/>
              <a:t>C#</a:t>
            </a:r>
            <a:r>
              <a:rPr lang="ja-JP" altLang="en-US" dirty="0" smtClean="0"/>
              <a:t>］</a:t>
            </a:r>
            <a:r>
              <a:rPr lang="ja-JP" altLang="en-US" dirty="0"/>
              <a:t>を選択</a:t>
            </a:r>
            <a:endParaRPr lang="en-US" altLang="ja-JP" dirty="0"/>
          </a:p>
          <a:p>
            <a:r>
              <a:rPr kumimoji="1" lang="ja-JP" altLang="en-US" dirty="0" smtClean="0"/>
              <a:t>「クラス ライブラリ」を選択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349384"/>
            <a:ext cx="9144000" cy="250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32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NuGet</a:t>
            </a:r>
            <a:r>
              <a:rPr lang="ja-JP" altLang="en-US" dirty="0" smtClean="0"/>
              <a:t>パッケージの追加①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8361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>2</a:t>
            </a:r>
            <a:r>
              <a:rPr lang="ja-JP" altLang="en-US" dirty="0" smtClean="0"/>
              <a:t>つめのプロジェクトを右クリックして［</a:t>
            </a:r>
            <a:r>
              <a:rPr lang="en-US" altLang="ja-JP" dirty="0" err="1" smtClean="0"/>
              <a:t>NuGet</a:t>
            </a:r>
            <a:r>
              <a:rPr lang="ja-JP" altLang="en-US" dirty="0" smtClean="0"/>
              <a:t>パッケージの管理］をクリック</a:t>
            </a:r>
            <a:endParaRPr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err="1" smtClean="0"/>
              <a:t>NuGet</a:t>
            </a:r>
            <a:r>
              <a:rPr lang="ja-JP" altLang="en-US" dirty="0" smtClean="0"/>
              <a:t>パッケージの管理」画面で［オンライン］→［すべて］を選択</a:t>
            </a:r>
            <a:endParaRPr lang="en-US" altLang="ja-JP" dirty="0" smtClean="0"/>
          </a:p>
          <a:p>
            <a:r>
              <a:rPr kumimoji="1" lang="ja-JP" altLang="en-US" dirty="0" smtClean="0"/>
              <a:t>［オンラインの検索］欄に「</a:t>
            </a:r>
            <a:r>
              <a:rPr kumimoji="1" lang="en-US" altLang="ja-JP" dirty="0" err="1" smtClean="0"/>
              <a:t>Nunit</a:t>
            </a:r>
            <a:r>
              <a:rPr kumimoji="1" lang="ja-JP" altLang="en-US" dirty="0" smtClean="0"/>
              <a:t>」と入力し検索</a:t>
            </a:r>
            <a:endParaRPr kumimoji="1"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err="1" smtClean="0"/>
              <a:t>Nunit</a:t>
            </a:r>
            <a:r>
              <a:rPr lang="ja-JP" altLang="en-US" dirty="0" smtClean="0"/>
              <a:t>」</a:t>
            </a:r>
            <a:r>
              <a:rPr kumimoji="1" lang="ja-JP" altLang="en-US" dirty="0" smtClean="0"/>
              <a:t>を選択し［インストール］をクリック</a:t>
            </a:r>
            <a:endParaRPr kumimoji="1" lang="ja-JP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6080"/>
            <a:ext cx="9144000" cy="2661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85306" y="163116"/>
            <a:ext cx="1063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VS2013</a:t>
            </a:r>
            <a:r>
              <a:rPr kumimoji="1" lang="en-US" altLang="ja-JP" dirty="0"/>
              <a:t>.</a:t>
            </a:r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86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NuGet</a:t>
            </a:r>
            <a:r>
              <a:rPr lang="ja-JP" altLang="en-US" dirty="0"/>
              <a:t>パッケージの</a:t>
            </a:r>
            <a:r>
              <a:rPr lang="ja-JP" altLang="en-US" dirty="0" smtClean="0"/>
              <a:t>追加②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［検索］欄に「</a:t>
            </a:r>
            <a:r>
              <a:rPr lang="en-US" altLang="ja-JP" dirty="0" err="1"/>
              <a:t>NUnit</a:t>
            </a:r>
            <a:r>
              <a:rPr lang="en-US" altLang="ja-JP" dirty="0"/>
              <a:t> </a:t>
            </a:r>
            <a:r>
              <a:rPr lang="en-US" altLang="ja-JP" dirty="0" smtClean="0"/>
              <a:t>Adapter</a:t>
            </a:r>
            <a:r>
              <a:rPr lang="ja-JP" altLang="en-US" dirty="0" smtClean="0"/>
              <a:t>」と入力し検索</a:t>
            </a:r>
            <a:endParaRPr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err="1" smtClean="0"/>
              <a:t>Nunit</a:t>
            </a:r>
            <a:r>
              <a:rPr lang="en-US" altLang="ja-JP" dirty="0" smtClean="0"/>
              <a:t> 3 Test Adapter for Visual Studio</a:t>
            </a:r>
            <a:r>
              <a:rPr lang="ja-JP" altLang="en-US" dirty="0" smtClean="0"/>
              <a:t>」を選択し［インストール］をクリック</a:t>
            </a:r>
            <a:endParaRPr lang="en-US" altLang="ja-JP" dirty="0" smtClean="0"/>
          </a:p>
          <a:p>
            <a:r>
              <a:rPr lang="ja-JP" altLang="en-US" dirty="0"/>
              <a:t>インストール</a:t>
            </a:r>
            <a:r>
              <a:rPr lang="ja-JP" altLang="en-US" dirty="0" smtClean="0"/>
              <a:t>が終わったら［閉じる］</a:t>
            </a:r>
            <a:endParaRPr lang="en-US" altLang="ja-JP" dirty="0" smtClean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5306" y="163116"/>
            <a:ext cx="106336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VS2013</a:t>
            </a:r>
            <a:r>
              <a:rPr kumimoji="1" lang="en-US" altLang="ja-JP" dirty="0"/>
              <a:t>.</a:t>
            </a:r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6529"/>
            <a:ext cx="9195501" cy="255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48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 smtClean="0"/>
              <a:t>NuGet</a:t>
            </a:r>
            <a:r>
              <a:rPr lang="ja-JP" altLang="en-US" dirty="0" smtClean="0"/>
              <a:t>パッケージの追加①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483616"/>
          </a:xfrm>
        </p:spPr>
        <p:txBody>
          <a:bodyPr>
            <a:normAutofit lnSpcReduction="10000"/>
          </a:bodyPr>
          <a:lstStyle/>
          <a:p>
            <a:r>
              <a:rPr lang="en-US" altLang="ja-JP" dirty="0" smtClean="0"/>
              <a:t>2</a:t>
            </a:r>
            <a:r>
              <a:rPr lang="ja-JP" altLang="en-US" dirty="0" smtClean="0"/>
              <a:t>つめのプロジェクトを右クリックして［</a:t>
            </a:r>
            <a:r>
              <a:rPr lang="en-US" altLang="ja-JP" dirty="0" err="1" smtClean="0"/>
              <a:t>NuGet</a:t>
            </a:r>
            <a:r>
              <a:rPr lang="ja-JP" altLang="en-US" dirty="0" smtClean="0"/>
              <a:t>パッケージの管理］をクリック</a:t>
            </a:r>
            <a:endParaRPr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err="1" smtClean="0"/>
              <a:t>NuGet</a:t>
            </a:r>
            <a:r>
              <a:rPr lang="ja-JP" altLang="en-US" dirty="0" smtClean="0"/>
              <a:t>パッケージマネージャー」（もしくは「</a:t>
            </a:r>
            <a:r>
              <a:rPr lang="en-US" altLang="ja-JP" dirty="0" err="1" smtClean="0"/>
              <a:t>NuGet</a:t>
            </a:r>
            <a:r>
              <a:rPr lang="ja-JP" altLang="en-US" dirty="0" smtClean="0"/>
              <a:t>パッケージの管理」）画面で［参照］をクリック</a:t>
            </a:r>
            <a:endParaRPr lang="en-US" altLang="ja-JP" dirty="0" smtClean="0"/>
          </a:p>
          <a:p>
            <a:r>
              <a:rPr kumimoji="1" lang="ja-JP" altLang="en-US" dirty="0" smtClean="0"/>
              <a:t>［検索］欄に「</a:t>
            </a:r>
            <a:r>
              <a:rPr kumimoji="1" lang="en-US" altLang="ja-JP" dirty="0" err="1" smtClean="0"/>
              <a:t>Nunit</a:t>
            </a:r>
            <a:r>
              <a:rPr kumimoji="1" lang="ja-JP" altLang="en-US" dirty="0" smtClean="0"/>
              <a:t>」と入力し検索</a:t>
            </a:r>
            <a:endParaRPr kumimoji="1"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err="1" smtClean="0"/>
              <a:t>Nunit</a:t>
            </a:r>
            <a:r>
              <a:rPr lang="ja-JP" altLang="en-US" dirty="0" smtClean="0"/>
              <a:t>」</a:t>
            </a:r>
            <a:r>
              <a:rPr kumimoji="1" lang="ja-JP" altLang="en-US" dirty="0" smtClean="0"/>
              <a:t>を選択し［インストール］をクリック</a:t>
            </a:r>
            <a:endParaRPr kumimoji="1" lang="en-US" altLang="ja-JP" dirty="0" smtClean="0"/>
          </a:p>
          <a:p>
            <a:r>
              <a:rPr lang="ja-JP" altLang="en-US" dirty="0" smtClean="0"/>
              <a:t>「プレビュー」画面で［</a:t>
            </a:r>
            <a:r>
              <a:rPr lang="en-US" altLang="ja-JP" dirty="0" smtClean="0"/>
              <a:t>OK</a:t>
            </a:r>
            <a:r>
              <a:rPr lang="ja-JP" altLang="en-US" dirty="0" smtClean="0"/>
              <a:t>］をクリック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9241"/>
            <a:ext cx="9144000" cy="254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85306" y="163116"/>
            <a:ext cx="8886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VS2015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968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NuGet</a:t>
            </a:r>
            <a:r>
              <a:rPr lang="ja-JP" altLang="en-US" dirty="0"/>
              <a:t>パッケージの</a:t>
            </a:r>
            <a:r>
              <a:rPr lang="ja-JP" altLang="en-US" dirty="0" smtClean="0"/>
              <a:t>追加②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［検索］欄に「</a:t>
            </a:r>
            <a:r>
              <a:rPr lang="en-US" altLang="ja-JP" dirty="0" err="1"/>
              <a:t>NUnit</a:t>
            </a:r>
            <a:r>
              <a:rPr lang="en-US" altLang="ja-JP" dirty="0"/>
              <a:t> </a:t>
            </a:r>
            <a:r>
              <a:rPr lang="en-US" altLang="ja-JP" dirty="0" smtClean="0"/>
              <a:t>Adapter</a:t>
            </a:r>
            <a:r>
              <a:rPr lang="ja-JP" altLang="en-US" dirty="0" smtClean="0"/>
              <a:t>」と入力し検索</a:t>
            </a:r>
            <a:endParaRPr lang="en-US" altLang="ja-JP" dirty="0" smtClean="0"/>
          </a:p>
          <a:p>
            <a:r>
              <a:rPr lang="ja-JP" altLang="en-US" dirty="0" smtClean="0"/>
              <a:t>「</a:t>
            </a:r>
            <a:r>
              <a:rPr lang="en-US" altLang="ja-JP" dirty="0" smtClean="0"/>
              <a:t>NUnit3TestAdapter</a:t>
            </a:r>
            <a:r>
              <a:rPr lang="ja-JP" altLang="en-US" dirty="0" smtClean="0"/>
              <a:t>」を選択し［インストール］をクリック</a:t>
            </a:r>
            <a:endParaRPr lang="en-US" altLang="ja-JP" dirty="0" smtClean="0"/>
          </a:p>
          <a:p>
            <a:r>
              <a:rPr lang="ja-JP" altLang="en-US" dirty="0"/>
              <a:t>「プレビュー」画面で［</a:t>
            </a:r>
            <a:r>
              <a:rPr lang="en-US" altLang="ja-JP" dirty="0"/>
              <a:t>OK</a:t>
            </a:r>
            <a:r>
              <a:rPr lang="ja-JP" altLang="en-US" dirty="0"/>
              <a:t>］をクリック</a:t>
            </a:r>
            <a:endParaRPr lang="en-US" altLang="ja-JP" dirty="0"/>
          </a:p>
          <a:p>
            <a:endParaRPr lang="en-US" altLang="ja-JP" dirty="0" smtClean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289264"/>
            <a:ext cx="9144000" cy="2568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テキスト ボックス 4"/>
          <p:cNvSpPr txBox="1"/>
          <p:nvPr/>
        </p:nvSpPr>
        <p:spPr>
          <a:xfrm>
            <a:off x="185306" y="163116"/>
            <a:ext cx="88864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ja-JP" dirty="0" smtClean="0"/>
              <a:t>VS2015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8131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プロジェクト参照の追加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つめのプロジェクトの［参照］を右クリック</a:t>
            </a:r>
            <a:r>
              <a:rPr lang="ja-JP" altLang="en-US" dirty="0" smtClean="0"/>
              <a:t>→［参照の追加］をクリック</a:t>
            </a:r>
            <a:endParaRPr lang="en-US" altLang="ja-JP" dirty="0" smtClean="0"/>
          </a:p>
          <a:p>
            <a:r>
              <a:rPr lang="ja-JP" altLang="en-US" dirty="0" smtClean="0"/>
              <a:t>「参照マネージャー」画面で［プロジェクト］→［ソリューション］を選択</a:t>
            </a:r>
            <a:endParaRPr lang="en-US" altLang="ja-JP" dirty="0" smtClean="0"/>
          </a:p>
          <a:p>
            <a:r>
              <a:rPr lang="ja-JP" altLang="en-US" dirty="0" smtClean="0"/>
              <a:t>テスト対象プロジェクトを選択しチェック</a:t>
            </a:r>
            <a:r>
              <a:rPr lang="en-US" altLang="ja-JP" dirty="0" smtClean="0"/>
              <a:t>ON</a:t>
            </a:r>
          </a:p>
          <a:p>
            <a:r>
              <a:rPr lang="ja-JP" altLang="en-US" dirty="0" smtClean="0"/>
              <a:t>画面右下の［</a:t>
            </a:r>
            <a:r>
              <a:rPr lang="en-US" altLang="ja-JP" dirty="0" smtClean="0"/>
              <a:t>OK</a:t>
            </a:r>
            <a:r>
              <a:rPr lang="ja-JP" altLang="en-US" dirty="0" smtClean="0"/>
              <a:t>］をクリック</a:t>
            </a:r>
            <a:endParaRPr lang="en-US" altLang="ja-JP" dirty="0" smtClean="0"/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9261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テストケースを作成</a:t>
            </a:r>
            <a:endParaRPr kumimoji="1" lang="ja-JP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81"/>
          <a:stretch/>
        </p:blipFill>
        <p:spPr bwMode="auto">
          <a:xfrm>
            <a:off x="628650" y="1651982"/>
            <a:ext cx="7886700" cy="520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角丸四角形 4"/>
          <p:cNvSpPr/>
          <p:nvPr/>
        </p:nvSpPr>
        <p:spPr>
          <a:xfrm>
            <a:off x="2423160" y="4236720"/>
            <a:ext cx="1859280" cy="426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/>
          <p:cNvSpPr/>
          <p:nvPr/>
        </p:nvSpPr>
        <p:spPr>
          <a:xfrm>
            <a:off x="2849880" y="4953000"/>
            <a:ext cx="1173480" cy="426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3139440" y="5638800"/>
            <a:ext cx="1173480" cy="4267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4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はじめに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73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テストの実行と結果確認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［テスト］→［実行］→［すべてのテスト］をクリック</a:t>
            </a:r>
            <a:endParaRPr kumimoji="1" lang="en-US" altLang="ja-JP" dirty="0" smtClean="0"/>
          </a:p>
          <a:p>
            <a:r>
              <a:rPr lang="ja-JP" altLang="en-US" dirty="0" smtClean="0"/>
              <a:t>テストエクスプローラーの結果表示を確認</a:t>
            </a:r>
            <a:endParaRPr lang="en-US" altLang="ja-JP" dirty="0" smtClean="0"/>
          </a:p>
          <a:p>
            <a:endParaRPr kumimoji="1" lang="en-US" altLang="ja-JP" dirty="0"/>
          </a:p>
          <a:p>
            <a:pPr marL="0" indent="0">
              <a:buNone/>
            </a:pPr>
            <a:r>
              <a:rPr lang="en-US" altLang="ja-JP" dirty="0" smtClean="0"/>
              <a:t>※</a:t>
            </a:r>
            <a:r>
              <a:rPr lang="ja-JP" altLang="en-US" dirty="0" smtClean="0"/>
              <a:t>テストエクスプローラーは［テスト］→［ウィンドウ］→［テストエクスプローラー］をクリックをすることで表示される。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0297"/>
            <a:ext cx="9144000" cy="2847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24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Xamarin</a:t>
            </a:r>
            <a:r>
              <a:rPr lang="en-US" altLang="ja-JP" dirty="0"/>
              <a:t> </a:t>
            </a:r>
            <a:r>
              <a:rPr lang="en-US" altLang="ja-JP" dirty="0" smtClean="0"/>
              <a:t>x </a:t>
            </a:r>
            <a:r>
              <a:rPr lang="en-US" altLang="ja-JP" dirty="0" err="1" smtClean="0"/>
              <a:t>NUnit</a:t>
            </a:r>
            <a:r>
              <a:rPr lang="ja-JP" altLang="en-US" dirty="0" smtClean="0"/>
              <a:t>の</a:t>
            </a:r>
            <a:r>
              <a:rPr lang="ja-JP" altLang="en-US" dirty="0"/>
              <a:t>場合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8600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ソリューションとプロジェクトの作成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［ファイル］→［新しいソリューション］クリック</a:t>
            </a:r>
            <a:endParaRPr kumimoji="1" lang="en-US" altLang="ja-JP" dirty="0" smtClean="0"/>
          </a:p>
          <a:p>
            <a:r>
              <a:rPr kumimoji="1" lang="ja-JP" altLang="en-US" dirty="0" smtClean="0"/>
              <a:t>「新しいプロジェクト」画面でアプリの種類を選択し［次へ］</a:t>
            </a:r>
            <a:endParaRPr kumimoji="1" lang="en-US" altLang="ja-JP" dirty="0" smtClean="0"/>
          </a:p>
          <a:p>
            <a:r>
              <a:rPr kumimoji="1" lang="ja-JP" altLang="en-US" dirty="0" smtClean="0"/>
              <a:t>［プロジェクト名］と［ソリューション名］［場所］を入力</a:t>
            </a:r>
            <a:endParaRPr kumimoji="1" lang="en-US" altLang="ja-JP" dirty="0" smtClean="0"/>
          </a:p>
          <a:p>
            <a:r>
              <a:rPr lang="ja-JP" altLang="en-US" dirty="0" smtClean="0"/>
              <a:t>［作成］をクリック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83087"/>
            <a:ext cx="9144000" cy="247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81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つめのプロジェクトの作成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ソリューションの作成がされる</a:t>
            </a:r>
            <a:endParaRPr kumimoji="1" lang="en-US" altLang="ja-JP" dirty="0" smtClean="0"/>
          </a:p>
          <a:p>
            <a:r>
              <a:rPr lang="ja-JP" altLang="en-US" dirty="0" smtClean="0"/>
              <a:t>「ソリューション」パッドでソリューション名を右クリック→［追加］→［新しいプロジェクトを追加］クリック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19537"/>
            <a:ext cx="9144000" cy="293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966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NUnit</a:t>
            </a:r>
            <a:r>
              <a:rPr kumimoji="1" lang="ja-JP" altLang="en-US" dirty="0" smtClean="0"/>
              <a:t>ライブラリ プロジェクト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のテンプレートを選択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［その他］→［</a:t>
            </a:r>
            <a:r>
              <a:rPr lang="en-US" altLang="ja-JP" dirty="0" smtClean="0"/>
              <a:t>.NET</a:t>
            </a:r>
            <a:r>
              <a:rPr lang="ja-JP" altLang="en-US" dirty="0" smtClean="0"/>
              <a:t>］→［</a:t>
            </a:r>
            <a:r>
              <a:rPr lang="en-US" altLang="ja-JP" dirty="0" err="1" smtClean="0"/>
              <a:t>NUnit</a:t>
            </a:r>
            <a:r>
              <a:rPr lang="ja-JP" altLang="en-US" dirty="0" smtClean="0"/>
              <a:t>ライブラリ プロジェクト］を選択して</a:t>
            </a:r>
            <a:r>
              <a:rPr kumimoji="1" lang="ja-JP" altLang="en-US" dirty="0" smtClean="0"/>
              <a:t>［次へ］をクリック</a:t>
            </a:r>
            <a:endParaRPr kumimoji="1" lang="en-US" altLang="ja-JP" dirty="0" smtClean="0"/>
          </a:p>
          <a:p>
            <a:r>
              <a:rPr lang="ja-JP" altLang="en-US" dirty="0" smtClean="0"/>
              <a:t>［プロジェクト名］を入力して［作成］クリック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57537"/>
            <a:ext cx="9144000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8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プロジェクト参照の追加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作成した</a:t>
            </a:r>
            <a:r>
              <a:rPr lang="en-US" altLang="ja-JP" dirty="0" err="1" smtClean="0"/>
              <a:t>NUnit</a:t>
            </a:r>
            <a:r>
              <a:rPr lang="ja-JP" altLang="en-US" dirty="0" smtClean="0"/>
              <a:t>ライブラリ プロジェクトの［参照］を右クリック→［参照の編集］をクリック</a:t>
            </a:r>
            <a:endParaRPr lang="en-US" altLang="ja-JP" dirty="0" smtClean="0"/>
          </a:p>
          <a:p>
            <a:r>
              <a:rPr kumimoji="1" lang="ja-JP" altLang="en-US" dirty="0" smtClean="0"/>
              <a:t>「参照の編集］画面の［プロジェク</a:t>
            </a:r>
            <a:r>
              <a:rPr lang="ja-JP" altLang="en-US" dirty="0" smtClean="0"/>
              <a:t>ト］タブで最初に作成したプロジェクトにチェック</a:t>
            </a:r>
            <a:r>
              <a:rPr lang="en-US" altLang="ja-JP" dirty="0" smtClean="0"/>
              <a:t>ON</a:t>
            </a:r>
          </a:p>
          <a:p>
            <a:r>
              <a:rPr kumimoji="1" lang="ja-JP" altLang="en-US" dirty="0" smtClean="0"/>
              <a:t>画面右下の［</a:t>
            </a:r>
            <a:r>
              <a:rPr kumimoji="1" lang="en-US" altLang="ja-JP" dirty="0" smtClean="0"/>
              <a:t>OK</a:t>
            </a:r>
            <a:r>
              <a:rPr kumimoji="1" lang="ja-JP" altLang="en-US" dirty="0" smtClean="0"/>
              <a:t>］をクリック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8837"/>
            <a:ext cx="9144000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31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テストケースを作成する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err="1" smtClean="0"/>
              <a:t>Test.cs</a:t>
            </a:r>
            <a:r>
              <a:rPr kumimoji="1" lang="ja-JP" altLang="en-US" dirty="0" smtClean="0"/>
              <a:t>」というスケルトンが用意されている</a:t>
            </a:r>
            <a:endParaRPr kumimoji="1" lang="en-US" altLang="ja-JP" dirty="0" smtClean="0"/>
          </a:p>
          <a:p>
            <a:r>
              <a:rPr lang="ja-JP" altLang="en-US" dirty="0" smtClean="0"/>
              <a:t>これをもとにテストケースを作成する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84575"/>
            <a:ext cx="9144000" cy="327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96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テストを実行する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［表示］→［パッド］→［テスト］をクリック</a:t>
            </a:r>
            <a:endParaRPr lang="en-US" altLang="ja-JP" dirty="0" smtClean="0"/>
          </a:p>
          <a:p>
            <a:r>
              <a:rPr kumimoji="1" lang="ja-JP" altLang="en-US" dirty="0" smtClean="0"/>
              <a:t>「テスト」パッドで［すべて実行］をクリック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1650"/>
            <a:ext cx="9144000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030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Gulp x </a:t>
            </a:r>
            <a:br>
              <a:rPr kumimoji="1" lang="en-US" altLang="ja-JP" dirty="0" smtClean="0"/>
            </a:br>
            <a:r>
              <a:rPr kumimoji="1" lang="en-US" altLang="ja-JP" dirty="0" err="1" smtClean="0"/>
              <a:t>TypeScript</a:t>
            </a:r>
            <a:r>
              <a:rPr kumimoji="1" lang="en-US" altLang="ja-JP" dirty="0" smtClean="0"/>
              <a:t> x Jasmine</a:t>
            </a:r>
            <a:r>
              <a:rPr kumimoji="1" lang="ja-JP" altLang="en-US" dirty="0" smtClean="0"/>
              <a:t>の場合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904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NOTE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作業環境に以下のツールがインストール済みであること：</a:t>
            </a:r>
            <a:endParaRPr kumimoji="1" lang="en-US" altLang="ja-JP" dirty="0" smtClean="0"/>
          </a:p>
          <a:p>
            <a:pPr lvl="1"/>
            <a:r>
              <a:rPr kumimoji="1" lang="en-US" altLang="ja-JP" dirty="0" err="1" smtClean="0"/>
              <a:t>node.js</a:t>
            </a:r>
            <a:r>
              <a:rPr kumimoji="1" lang="ja-JP" altLang="en-US" dirty="0" smtClean="0"/>
              <a:t>および</a:t>
            </a:r>
            <a:r>
              <a:rPr kumimoji="1" lang="en-US" altLang="ja-JP" dirty="0" err="1" smtClean="0"/>
              <a:t>npm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Gulp</a:t>
            </a:r>
            <a:r>
              <a:rPr lang="en-US" altLang="ja-JP" dirty="0"/>
              <a:t> </a:t>
            </a:r>
            <a:r>
              <a:rPr kumimoji="1" lang="en-US" altLang="ja-JP" dirty="0" smtClean="0"/>
              <a:t>CLI</a:t>
            </a:r>
            <a:r>
              <a:rPr kumimoji="1" lang="ja-JP" altLang="en-US" dirty="0" smtClean="0"/>
              <a:t>（</a:t>
            </a:r>
            <a:r>
              <a:rPr kumimoji="1" lang="en-US" altLang="ja-JP" dirty="0" smtClean="0"/>
              <a:t>"</a:t>
            </a:r>
            <a:r>
              <a:rPr kumimoji="1" lang="en-US" altLang="ja-JP" dirty="0" err="1" smtClean="0"/>
              <a:t>npm</a:t>
            </a:r>
            <a:r>
              <a:rPr kumimoji="1" lang="en-US" altLang="ja-JP" dirty="0" smtClean="0"/>
              <a:t> install -g gulp-cli"</a:t>
            </a:r>
            <a:r>
              <a:rPr kumimoji="1" lang="ja-JP" altLang="en-US" dirty="0" smtClean="0"/>
              <a:t>）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en-US" altLang="ja-JP" dirty="0" err="1" smtClean="0"/>
              <a:t>TypeScript</a:t>
            </a:r>
            <a:r>
              <a:rPr lang="ja-JP" altLang="en-US" dirty="0" smtClean="0"/>
              <a:t>コードの編集は好みのテキストエディタで：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Atom</a:t>
            </a:r>
          </a:p>
          <a:p>
            <a:pPr lvl="1"/>
            <a:r>
              <a:rPr lang="en-US" altLang="ja-JP" dirty="0" smtClean="0"/>
              <a:t>Visual Studio Code</a:t>
            </a:r>
          </a:p>
          <a:p>
            <a:pPr lvl="1"/>
            <a:r>
              <a:rPr kumimoji="1" lang="en-US" altLang="ja-JP" dirty="0" err="1" smtClean="0"/>
              <a:t>WebStorm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Visual Studio</a:t>
            </a:r>
          </a:p>
          <a:p>
            <a:pPr lvl="1"/>
            <a:r>
              <a:rPr kumimoji="1" lang="en-US" altLang="ja-JP" dirty="0" smtClean="0"/>
              <a:t>Etc...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901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開催概要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開催日時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2016/12/27</a:t>
            </a:r>
            <a:r>
              <a:rPr lang="en-US" altLang="ja-JP" dirty="0" smtClean="0"/>
              <a:t>	</a:t>
            </a:r>
            <a:r>
              <a:rPr lang="ja-JP" altLang="en-US" dirty="0" smtClean="0"/>
              <a:t>火曜</a:t>
            </a:r>
            <a:r>
              <a:rPr lang="en-US" altLang="ja-JP" dirty="0" smtClean="0"/>
              <a:t>17</a:t>
            </a:r>
            <a:r>
              <a:rPr lang="ja-JP" altLang="en-US" dirty="0" smtClean="0"/>
              <a:t>時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2016/1/5〜1/x	</a:t>
            </a:r>
            <a:r>
              <a:rPr kumimoji="1" lang="ja-JP" altLang="en-US" dirty="0" smtClean="0"/>
              <a:t>木曜</a:t>
            </a:r>
            <a:r>
              <a:rPr kumimoji="1" lang="en-US" altLang="ja-JP" dirty="0" smtClean="0"/>
              <a:t>17</a:t>
            </a:r>
            <a:r>
              <a:rPr kumimoji="1" lang="ja-JP" altLang="en-US" dirty="0" smtClean="0"/>
              <a:t>時</a:t>
            </a:r>
            <a:endParaRPr kumimoji="1" lang="en-US" altLang="ja-JP" dirty="0" smtClean="0"/>
          </a:p>
          <a:p>
            <a:endParaRPr lang="en-US" altLang="ja-JP" dirty="0" smtClean="0"/>
          </a:p>
          <a:p>
            <a:r>
              <a:rPr lang="ja-JP" altLang="en-US" dirty="0" smtClean="0"/>
              <a:t>会場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CS</a:t>
            </a:r>
            <a:r>
              <a:rPr lang="ja-JP" altLang="en-US" dirty="0" smtClean="0"/>
              <a:t>＋</a:t>
            </a:r>
            <a:r>
              <a:rPr lang="en-US" altLang="ja-JP" dirty="0" smtClean="0"/>
              <a:t>Lync</a:t>
            </a:r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持ち物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Visual Studio 2013</a:t>
            </a:r>
            <a:r>
              <a:rPr lang="ja-JP" altLang="en-US" dirty="0" smtClean="0"/>
              <a:t>もしくは</a:t>
            </a:r>
            <a:r>
              <a:rPr lang="en-US" altLang="ja-JP" dirty="0" smtClean="0"/>
              <a:t>2015</a:t>
            </a:r>
          </a:p>
        </p:txBody>
      </p:sp>
      <p:sp>
        <p:nvSpPr>
          <p:cNvPr id="4" name="角丸四角形吹き出し 3"/>
          <p:cNvSpPr/>
          <p:nvPr/>
        </p:nvSpPr>
        <p:spPr>
          <a:xfrm>
            <a:off x="993913" y="5473147"/>
            <a:ext cx="6997148" cy="838751"/>
          </a:xfrm>
          <a:prstGeom prst="wedgeRoundRectCallout">
            <a:avLst>
              <a:gd name="adj1" fmla="val -35795"/>
              <a:gd name="adj2" fmla="val -68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なんなら</a:t>
            </a:r>
            <a:r>
              <a:rPr kumimoji="1" lang="en-US" altLang="ja-JP" dirty="0" err="1"/>
              <a:t>Xamarin</a:t>
            </a:r>
            <a:r>
              <a:rPr kumimoji="1" lang="en-US" altLang="ja-JP" dirty="0"/>
              <a:t> Studio 6.x</a:t>
            </a:r>
            <a:r>
              <a:rPr kumimoji="1" lang="ja-JP" altLang="en-US" dirty="0"/>
              <a:t>でも</a:t>
            </a:r>
            <a:r>
              <a:rPr kumimoji="1" lang="en-US" altLang="ja-JP" dirty="0"/>
              <a:t>…</a:t>
            </a:r>
            <a:br>
              <a:rPr kumimoji="1" lang="en-US" altLang="ja-JP" dirty="0"/>
            </a:br>
            <a:r>
              <a:rPr kumimoji="1" lang="ja-JP" altLang="en-US" dirty="0"/>
              <a:t>（社内で入手経路あるのかわかりませんが</a:t>
            </a:r>
            <a:r>
              <a:rPr kumimoji="1" lang="ja-JP" altLang="en-US" dirty="0" smtClean="0"/>
              <a:t>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377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雛形プロジェクトをダウンロード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ブラウザで</a:t>
            </a:r>
            <a:r>
              <a:rPr lang="en-US" altLang="ja-JP" dirty="0" smtClean="0"/>
              <a:t>GitHub</a:t>
            </a:r>
            <a:r>
              <a:rPr lang="ja-JP" altLang="en-US" dirty="0" smtClean="0"/>
              <a:t>上のリポジトリ・ページにアクセス</a:t>
            </a:r>
            <a:endParaRPr lang="en-US" altLang="ja-JP" dirty="0" smtClean="0"/>
          </a:p>
          <a:p>
            <a:r>
              <a:rPr kumimoji="1" lang="ja-JP" altLang="en-US" dirty="0" smtClean="0"/>
              <a:t>［</a:t>
            </a:r>
            <a:r>
              <a:rPr kumimoji="1" lang="en-US" altLang="ja-JP" dirty="0" smtClean="0"/>
              <a:t>Clone or download</a:t>
            </a:r>
            <a:r>
              <a:rPr kumimoji="1" lang="ja-JP" altLang="en-US" dirty="0" smtClean="0"/>
              <a:t>］→［</a:t>
            </a:r>
            <a:r>
              <a:rPr kumimoji="1" lang="en-US" altLang="ja-JP" dirty="0" err="1" smtClean="0"/>
              <a:t>Downlod</a:t>
            </a:r>
            <a:r>
              <a:rPr kumimoji="1" lang="en-US" altLang="ja-JP" dirty="0" smtClean="0"/>
              <a:t> ZIP</a:t>
            </a:r>
            <a:r>
              <a:rPr kumimoji="1" lang="ja-JP" altLang="en-US" dirty="0" smtClean="0"/>
              <a:t>］をクリック</a:t>
            </a:r>
            <a:endParaRPr kumimoji="1" lang="en-US" altLang="ja-JP" dirty="0" smtClean="0"/>
          </a:p>
          <a:p>
            <a:r>
              <a:rPr lang="en-US" altLang="ja-JP" dirty="0" smtClean="0"/>
              <a:t>ZIP</a:t>
            </a:r>
            <a:r>
              <a:rPr lang="ja-JP" altLang="en-US" dirty="0" smtClean="0"/>
              <a:t>ファイルを展開する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95687"/>
            <a:ext cx="9144000" cy="326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8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プロジェクトのセットアップを行う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"cd /path/to/project"</a:t>
            </a:r>
            <a:r>
              <a:rPr lang="ja-JP" altLang="en-US" dirty="0" smtClean="0"/>
              <a:t>コマンドでディレクトリ移動</a:t>
            </a:r>
            <a:endParaRPr lang="en-US" altLang="ja-JP" dirty="0" smtClean="0"/>
          </a:p>
          <a:p>
            <a:r>
              <a:rPr kumimoji="1" lang="en-US" altLang="ja-JP" dirty="0" smtClean="0"/>
              <a:t>"</a:t>
            </a:r>
            <a:r>
              <a:rPr kumimoji="1" lang="en-US" altLang="ja-JP" dirty="0" err="1" smtClean="0"/>
              <a:t>npm</a:t>
            </a:r>
            <a:r>
              <a:rPr kumimoji="1" lang="en-US" altLang="ja-JP" dirty="0" smtClean="0"/>
              <a:t> install"</a:t>
            </a:r>
            <a:r>
              <a:rPr kumimoji="1" lang="ja-JP" altLang="en-US" dirty="0" smtClean="0"/>
              <a:t>コマンドで依存性のダウンロードを実行</a:t>
            </a:r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7000"/>
            <a:ext cx="9144000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28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テストケースを作成し実行する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"</a:t>
            </a:r>
            <a:r>
              <a:rPr kumimoji="1" lang="en-US" altLang="ja-JP" dirty="0" err="1" smtClean="0"/>
              <a:t>src</a:t>
            </a:r>
            <a:r>
              <a:rPr kumimoji="1" lang="en-US" altLang="ja-JP" dirty="0" smtClean="0"/>
              <a:t>/main/"</a:t>
            </a:r>
            <a:r>
              <a:rPr kumimoji="1" lang="ja-JP" altLang="en-US" dirty="0" smtClean="0"/>
              <a:t>配下の</a:t>
            </a:r>
            <a:r>
              <a:rPr kumimoji="1" lang="en-US" altLang="ja-JP" dirty="0" smtClean="0"/>
              <a:t>"*.</a:t>
            </a:r>
            <a:r>
              <a:rPr kumimoji="1" lang="en-US" altLang="ja-JP" dirty="0" err="1" smtClean="0"/>
              <a:t>ts</a:t>
            </a:r>
            <a:r>
              <a:rPr kumimoji="1" lang="en-US" altLang="ja-JP" dirty="0" smtClean="0"/>
              <a:t>"</a:t>
            </a:r>
            <a:r>
              <a:rPr kumimoji="1" lang="ja-JP" altLang="en-US" dirty="0" smtClean="0"/>
              <a:t>ファイルにクラスを定義</a:t>
            </a:r>
            <a:endParaRPr kumimoji="1" lang="en-US" altLang="ja-JP" dirty="0" smtClean="0"/>
          </a:p>
          <a:p>
            <a:r>
              <a:rPr lang="en-US" altLang="ja-JP" dirty="0" smtClean="0"/>
              <a:t>"</a:t>
            </a:r>
            <a:r>
              <a:rPr lang="en-US" altLang="ja-JP" dirty="0" err="1" smtClean="0"/>
              <a:t>src</a:t>
            </a:r>
            <a:r>
              <a:rPr lang="en-US" altLang="ja-JP" dirty="0" smtClean="0"/>
              <a:t>/test/"</a:t>
            </a:r>
            <a:r>
              <a:rPr lang="ja-JP" altLang="en-US" dirty="0" smtClean="0"/>
              <a:t>配下の</a:t>
            </a:r>
            <a:r>
              <a:rPr lang="en-US" altLang="ja-JP" dirty="0" smtClean="0"/>
              <a:t>"*.</a:t>
            </a:r>
            <a:r>
              <a:rPr lang="en-US" altLang="ja-JP" dirty="0" err="1" smtClean="0"/>
              <a:t>spec.ts</a:t>
            </a:r>
            <a:r>
              <a:rPr lang="en-US" altLang="ja-JP" dirty="0" smtClean="0"/>
              <a:t>"</a:t>
            </a:r>
            <a:r>
              <a:rPr lang="ja-JP" altLang="en-US" dirty="0" smtClean="0"/>
              <a:t>ファイルにテストコードを記述</a:t>
            </a:r>
            <a:endParaRPr lang="en-US" altLang="ja-JP" dirty="0" smtClean="0"/>
          </a:p>
          <a:p>
            <a:r>
              <a:rPr kumimoji="1" lang="en-US" altLang="ja-JP" dirty="0" smtClean="0"/>
              <a:t>"gulp test"</a:t>
            </a:r>
            <a:r>
              <a:rPr kumimoji="1" lang="ja-JP" altLang="en-US" dirty="0" smtClean="0"/>
              <a:t>コマンドで</a:t>
            </a:r>
            <a:r>
              <a:rPr kumimoji="1" lang="en-US" altLang="ja-JP" dirty="0" smtClean="0"/>
              <a:t>Jasmine</a:t>
            </a:r>
            <a:r>
              <a:rPr kumimoji="1" lang="ja-JP" altLang="en-US" dirty="0" smtClean="0"/>
              <a:t>によりテストが実行される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85306" y="163116"/>
            <a:ext cx="877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おまけ</a:t>
            </a:r>
            <a:endParaRPr kumimoji="1" lang="ja-JP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6913"/>
            <a:ext cx="9144000" cy="362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57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実際に書いてみる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85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テスト対象コード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1974574"/>
            <a:ext cx="7886700" cy="4883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角丸四角形吹き出し 7"/>
          <p:cNvSpPr/>
          <p:nvPr/>
        </p:nvSpPr>
        <p:spPr>
          <a:xfrm>
            <a:off x="4267200" y="490331"/>
            <a:ext cx="4487852" cy="1511028"/>
          </a:xfrm>
          <a:prstGeom prst="wedgeRoundRectCallout">
            <a:avLst>
              <a:gd name="adj1" fmla="val -39586"/>
              <a:gd name="adj2" fmla="val 68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たしかにあれば便利だけど</a:t>
            </a:r>
            <a:r>
              <a:rPr kumimoji="1" lang="en-US" altLang="ja-JP" dirty="0" smtClean="0"/>
              <a:t>…</a:t>
            </a:r>
            <a:r>
              <a:rPr kumimoji="1" lang="ja-JP" altLang="en-US" dirty="0" smtClean="0"/>
              <a:t>、正直そんな使わなくない？系の拡張メソッド</a:t>
            </a:r>
            <a:endParaRPr kumimoji="1" lang="en-US" altLang="ja-JP" dirty="0" smtClean="0"/>
          </a:p>
          <a:p>
            <a:pPr algn="ctr"/>
            <a:r>
              <a:rPr kumimoji="1" lang="en-US" altLang="ja-JP" dirty="0" smtClean="0"/>
              <a:t>Ruby</a:t>
            </a:r>
            <a:r>
              <a:rPr kumimoji="1" lang="ja-JP" altLang="en-US" dirty="0" smtClean="0"/>
              <a:t>や</a:t>
            </a:r>
            <a:r>
              <a:rPr kumimoji="1" lang="en-US" altLang="ja-JP" dirty="0" smtClean="0"/>
              <a:t>Python</a:t>
            </a:r>
            <a:r>
              <a:rPr kumimoji="1" lang="ja-JP" altLang="en-US" dirty="0" smtClean="0"/>
              <a:t>にありがちなアレ。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3916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テストコード①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2"/>
          <a:srcRect b="27386"/>
          <a:stretch/>
        </p:blipFill>
        <p:spPr>
          <a:xfrm>
            <a:off x="628650" y="1825625"/>
            <a:ext cx="7886700" cy="409800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7605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テストコード②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886700" cy="35164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2602754" y="4112093"/>
            <a:ext cx="3578087" cy="450574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932194" y="2469942"/>
            <a:ext cx="3578087" cy="816637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5867400" y="314597"/>
            <a:ext cx="2407920" cy="1511028"/>
          </a:xfrm>
          <a:prstGeom prst="wedgeRoundRectCallout">
            <a:avLst>
              <a:gd name="adj1" fmla="val -39586"/>
              <a:gd name="adj2" fmla="val 68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どんなテストコードになるでしょう？？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455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テストコード②</a:t>
            </a:r>
            <a:endParaRPr kumimoji="1" lang="ja-JP" altLang="en-US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825625"/>
            <a:ext cx="7886700" cy="35164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角丸四角形吹き出し 7"/>
          <p:cNvSpPr/>
          <p:nvPr/>
        </p:nvSpPr>
        <p:spPr>
          <a:xfrm>
            <a:off x="4267200" y="490331"/>
            <a:ext cx="4487852" cy="1200358"/>
          </a:xfrm>
          <a:prstGeom prst="wedgeRoundRectCallout">
            <a:avLst>
              <a:gd name="adj1" fmla="val -39586"/>
              <a:gd name="adj2" fmla="val 68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Assert</a:t>
            </a:r>
            <a:r>
              <a:rPr kumimoji="1" lang="ja-JP" altLang="en-US" dirty="0" smtClean="0"/>
              <a:t>クラスが提供してくれている各種のアサーションについては次回説明予定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4419600" y="4846320"/>
            <a:ext cx="4487852" cy="1752600"/>
          </a:xfrm>
          <a:prstGeom prst="wedgeRoundRectCallout">
            <a:avLst>
              <a:gd name="adj1" fmla="val -33813"/>
              <a:gd name="adj2" fmla="val -6501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テスト対象</a:t>
            </a:r>
            <a:r>
              <a:rPr kumimoji="1" lang="ja-JP" altLang="en-US" dirty="0" smtClean="0"/>
              <a:t>のコードと同じコードを書いてもあまり意味がない。「別の方法で」実装することできなか、実践的な試行錯誤をするいい機会と考えてみましょう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52708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きょうはここまで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次回は・・・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テストクラスの書き方をもう少し詳しく見ていく。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アサーションの種類を調べてみる。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「テストのまえにすべきこと」のセットアップをする。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27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テキストとサンプルコード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社内の共有フォルダ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後ほどメールで連絡させてもらいます。</a:t>
            </a:r>
            <a:endParaRPr lang="en-US" altLang="ja-JP" dirty="0" smtClean="0"/>
          </a:p>
          <a:p>
            <a:pPr lvl="1"/>
            <a:endParaRPr kumimoji="1" lang="en-US" altLang="ja-JP" dirty="0"/>
          </a:p>
          <a:p>
            <a:r>
              <a:rPr lang="en-US" altLang="ja-JP" dirty="0" err="1" smtClean="0"/>
              <a:t>SlideShare</a:t>
            </a:r>
            <a:r>
              <a:rPr lang="ja-JP" altLang="en-US" dirty="0" smtClean="0"/>
              <a:t>＆</a:t>
            </a:r>
            <a:r>
              <a:rPr lang="en-US" altLang="ja-JP" dirty="0" smtClean="0"/>
              <a:t>GitHub</a:t>
            </a:r>
          </a:p>
          <a:p>
            <a:pPr lvl="1"/>
            <a:r>
              <a:rPr kumimoji="1" lang="ja-JP" altLang="en-US" dirty="0" smtClean="0"/>
              <a:t>オンラインからも取得できるようにしておきます。</a:t>
            </a:r>
            <a:endParaRPr kumimoji="1" lang="en-US" altLang="ja-JP" dirty="0" smtClean="0"/>
          </a:p>
          <a:p>
            <a:pPr lvl="2"/>
            <a:r>
              <a:rPr lang="en-US" altLang="ja-JP" dirty="0" err="1" smtClean="0"/>
              <a:t>SlideShare</a:t>
            </a:r>
            <a:r>
              <a:rPr lang="en-US" altLang="ja-JP" dirty="0" smtClean="0"/>
              <a:t>	</a:t>
            </a:r>
            <a:r>
              <a:rPr lang="ja-JP" altLang="en-US" dirty="0" smtClean="0"/>
              <a:t>：</a:t>
            </a:r>
            <a:r>
              <a:rPr lang="en-US" altLang="ja-JP" dirty="0" smtClean="0">
                <a:hlinkClick r:id="rId2"/>
              </a:rPr>
              <a:t>http://www.slideshare.net/mizukyfujitani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GitHub	</a:t>
            </a:r>
            <a:r>
              <a:rPr kumimoji="1" lang="ja-JP" altLang="en-US" dirty="0" smtClean="0"/>
              <a:t>：</a:t>
            </a:r>
            <a:r>
              <a:rPr lang="en-US" altLang="ja-JP" dirty="0">
                <a:hlinkClick r:id="rId3"/>
              </a:rPr>
              <a:t>https://</a:t>
            </a:r>
            <a:r>
              <a:rPr lang="en-US" altLang="ja-JP" dirty="0" smtClean="0">
                <a:hlinkClick r:id="rId3"/>
              </a:rPr>
              <a:t>github.com/mizukyf</a:t>
            </a:r>
            <a:endParaRPr lang="en-US" altLang="ja-JP" dirty="0" smtClean="0"/>
          </a:p>
          <a:p>
            <a:pPr lvl="2"/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25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プログラミング・スキル</a:t>
            </a:r>
            <a:r>
              <a:rPr lang="en-US" altLang="ja-JP" dirty="0" smtClean="0"/>
              <a:t>UP</a:t>
            </a:r>
          </a:p>
          <a:p>
            <a:pPr lvl="1"/>
            <a:r>
              <a:rPr lang="en-US" altLang="ja-JP" dirty="0"/>
              <a:t>C#/.NET</a:t>
            </a:r>
            <a:r>
              <a:rPr lang="ja-JP" altLang="en-US" dirty="0"/>
              <a:t>の言語仕様を実践的に理解</a:t>
            </a:r>
            <a:r>
              <a:rPr lang="ja-JP" altLang="en-US" dirty="0" smtClean="0"/>
              <a:t>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Lambda</a:t>
            </a:r>
            <a:r>
              <a:rPr lang="ja-JP" altLang="en-US" dirty="0"/>
              <a:t>や</a:t>
            </a:r>
            <a:r>
              <a:rPr lang="en-US" altLang="ja-JP" dirty="0"/>
              <a:t>LINQ</a:t>
            </a:r>
            <a:r>
              <a:rPr lang="ja-JP" altLang="en-US" dirty="0"/>
              <a:t>といった「積極活用が望まれながら嫌煙されがち」な事項のノウハウを得る</a:t>
            </a:r>
            <a:endParaRPr lang="en-US" altLang="ja-JP" dirty="0"/>
          </a:p>
          <a:p>
            <a:pPr lvl="1"/>
            <a:r>
              <a:rPr lang="en-US" altLang="ja-JP" dirty="0" smtClean="0"/>
              <a:t>OOP</a:t>
            </a:r>
            <a:r>
              <a:rPr lang="ja-JP" altLang="en-US" dirty="0" smtClean="0"/>
              <a:t>に</a:t>
            </a:r>
            <a:r>
              <a:rPr lang="ja-JP" altLang="en-US" dirty="0"/>
              <a:t>おけるモジュール化の「あるべき」を理解</a:t>
            </a:r>
            <a:r>
              <a:rPr lang="ja-JP" altLang="en-US" dirty="0" smtClean="0"/>
              <a:t>する</a:t>
            </a:r>
            <a:endParaRPr lang="en-US" altLang="ja-JP" dirty="0" smtClean="0"/>
          </a:p>
          <a:p>
            <a:endParaRPr kumimoji="1" lang="en-US" altLang="ja-JP" dirty="0" smtClean="0"/>
          </a:p>
          <a:p>
            <a:r>
              <a:rPr kumimoji="1" lang="ja-JP" altLang="en-US" dirty="0" smtClean="0"/>
              <a:t>テスト・スキル</a:t>
            </a:r>
            <a:r>
              <a:rPr kumimoji="1" lang="en-US" altLang="ja-JP" dirty="0" smtClean="0"/>
              <a:t>UP</a:t>
            </a:r>
          </a:p>
          <a:p>
            <a:pPr lvl="1"/>
            <a:r>
              <a:rPr lang="ja-JP" altLang="en-US" dirty="0"/>
              <a:t>「テストしにくいコード」をテストする</a:t>
            </a:r>
            <a:r>
              <a:rPr lang="ja-JP" altLang="en-US" dirty="0" smtClean="0"/>
              <a:t>工夫をできるようになる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「</a:t>
            </a:r>
            <a:r>
              <a:rPr lang="ja-JP" altLang="en-US" dirty="0"/>
              <a:t>テストしやすいコード」（≒品質高いコード）を意識したコーディングやレビューができるように</a:t>
            </a:r>
            <a:r>
              <a:rPr lang="ja-JP" altLang="en-US" dirty="0" smtClean="0"/>
              <a:t>なる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82875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そもそも前提とし</a:t>
            </a:r>
            <a:r>
              <a:rPr lang="ja-JP" altLang="en-US" dirty="0" smtClean="0"/>
              <a:t>て</a:t>
            </a:r>
            <a:r>
              <a:rPr kumimoji="1" lang="ja-JP" altLang="en-US" dirty="0" smtClean="0"/>
              <a:t>・・・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そこから一歩進んで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そもそも前提として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「画面を突っつく」</a:t>
            </a:r>
            <a:r>
              <a:rPr lang="ja-JP" altLang="en-US" dirty="0" smtClean="0"/>
              <a:t>≠</a:t>
            </a:r>
            <a:r>
              <a:rPr lang="en-US" altLang="ja-JP" dirty="0" smtClean="0"/>
              <a:t>UT</a:t>
            </a:r>
            <a:r>
              <a:rPr lang="ja-JP" altLang="en-US" dirty="0" smtClean="0"/>
              <a:t> という事実を</a:t>
            </a:r>
            <a:r>
              <a:rPr lang="ja-JP" altLang="en-US" dirty="0"/>
              <a:t>理解</a:t>
            </a:r>
            <a:r>
              <a:rPr lang="ja-JP" altLang="en-US" dirty="0" smtClean="0"/>
              <a:t>する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自分のプロジェクトで</a:t>
            </a:r>
            <a:r>
              <a:rPr kumimoji="1" lang="en-US" altLang="ja-JP" dirty="0" smtClean="0"/>
              <a:t>UT</a:t>
            </a:r>
            <a:r>
              <a:rPr kumimoji="1" lang="ja-JP" altLang="en-US" dirty="0" smtClean="0"/>
              <a:t>を実施する基礎知識を得る</a:t>
            </a:r>
            <a:endParaRPr kumimoji="1" lang="en-US" altLang="ja-JP" dirty="0" smtClean="0"/>
          </a:p>
          <a:p>
            <a:pPr lvl="1"/>
            <a:endParaRPr lang="en-US" altLang="ja-JP" dirty="0"/>
          </a:p>
          <a:p>
            <a:r>
              <a:rPr kumimoji="1" lang="ja-JP" altLang="en-US" dirty="0" smtClean="0"/>
              <a:t>そこから一歩進んで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ゆくゆく</a:t>
            </a:r>
            <a:r>
              <a:rPr lang="ja-JP" altLang="en-US" dirty="0" smtClean="0"/>
              <a:t>は</a:t>
            </a:r>
            <a:r>
              <a:rPr lang="en-US" altLang="ja-JP" dirty="0" smtClean="0"/>
              <a:t>"Hot Spot"</a:t>
            </a:r>
            <a:r>
              <a:rPr lang="ja-JP" altLang="en-US" dirty="0" smtClean="0"/>
              <a:t>（</a:t>
            </a:r>
            <a:r>
              <a:rPr lang="ja-JP" altLang="en-US" dirty="0"/>
              <a:t>改修のたびに障害を起こす類のモジュール）の単体テスト製造および継続メンテナンスの体制を構築して</a:t>
            </a:r>
            <a:r>
              <a:rPr lang="ja-JP" altLang="en-US" dirty="0" smtClean="0"/>
              <a:t>いきたい</a:t>
            </a:r>
            <a:endParaRPr kumimoji="1" lang="ja-JP" altLang="en-US" dirty="0"/>
          </a:p>
        </p:txBody>
      </p:sp>
      <p:sp>
        <p:nvSpPr>
          <p:cNvPr id="4" name="角丸四角形吹き出し 3"/>
          <p:cNvSpPr/>
          <p:nvPr/>
        </p:nvSpPr>
        <p:spPr>
          <a:xfrm>
            <a:off x="1073426" y="4452730"/>
            <a:ext cx="6997148" cy="838751"/>
          </a:xfrm>
          <a:prstGeom prst="wedgeRoundRectCallout">
            <a:avLst>
              <a:gd name="adj1" fmla="val -35795"/>
              <a:gd name="adj2" fmla="val -6863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「志が低い」と言われそうですが、</a:t>
            </a:r>
            <a:r>
              <a:rPr kumimoji="1" lang="en-US" altLang="ja-JP" dirty="0" smtClean="0"/>
              <a:t>A___</a:t>
            </a:r>
            <a:r>
              <a:rPr kumimoji="1" lang="ja-JP" altLang="en-US" dirty="0" smtClean="0"/>
              <a:t>システムや</a:t>
            </a:r>
            <a:r>
              <a:rPr kumimoji="1" lang="en-US" altLang="ja-JP" dirty="0" smtClean="0"/>
              <a:t>B___</a:t>
            </a:r>
            <a:r>
              <a:rPr kumimoji="1" lang="ja-JP" altLang="en-US" dirty="0" smtClean="0"/>
              <a:t>システムではこれが限界なのではないかと考えています。。。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97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ようするに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ハンズオンの目的は「</a:t>
            </a:r>
            <a:r>
              <a:rPr kumimoji="1" lang="en-US" altLang="ja-JP" dirty="0" smtClean="0"/>
              <a:t>UT</a:t>
            </a:r>
            <a:r>
              <a:rPr kumimoji="1" lang="ja-JP" altLang="en-US" dirty="0" smtClean="0"/>
              <a:t>を極める」ことにはない。</a:t>
            </a:r>
            <a:endParaRPr kumimoji="1" lang="en-US" altLang="ja-JP" dirty="0" smtClean="0"/>
          </a:p>
          <a:p>
            <a:r>
              <a:rPr lang="en-US" altLang="ja-JP" dirty="0" smtClean="0"/>
              <a:t>UT</a:t>
            </a:r>
            <a:r>
              <a:rPr lang="ja-JP" altLang="en-US" dirty="0" smtClean="0"/>
              <a:t>を手段として自分たちのスキル</a:t>
            </a:r>
            <a:r>
              <a:rPr lang="en-US" altLang="ja-JP" dirty="0" smtClean="0"/>
              <a:t>UP</a:t>
            </a:r>
            <a:r>
              <a:rPr lang="ja-JP" altLang="en-US" dirty="0" smtClean="0"/>
              <a:t>するきっかけ提供。</a:t>
            </a:r>
            <a:endParaRPr lang="en-US" altLang="ja-JP" dirty="0" smtClean="0"/>
          </a:p>
          <a:p>
            <a:r>
              <a:rPr lang="ja-JP" altLang="en-US" dirty="0" smtClean="0"/>
              <a:t>自分のための</a:t>
            </a:r>
            <a:r>
              <a:rPr lang="en-US" altLang="ja-JP" dirty="0" smtClean="0"/>
              <a:t>Playground</a:t>
            </a:r>
            <a:r>
              <a:rPr lang="ja-JP" altLang="en-US" dirty="0" smtClean="0"/>
              <a:t>を手に入れたつもりで遊んでほしい。</a:t>
            </a:r>
            <a:endParaRPr lang="en-US" altLang="ja-JP" dirty="0" smtClean="0"/>
          </a:p>
          <a:p>
            <a:r>
              <a:rPr lang="en-US" altLang="ja-JP" dirty="0" err="1" smtClean="0"/>
              <a:t>xUnit</a:t>
            </a:r>
            <a:r>
              <a:rPr lang="ja-JP" altLang="en-US" dirty="0" smtClean="0"/>
              <a:t>についてもっと知りたいという人は・・・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738014"/>
            <a:ext cx="1730237" cy="2438950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46" y="3738014"/>
            <a:ext cx="1911080" cy="243894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4642685" y="3738013"/>
            <a:ext cx="1730237" cy="243894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/>
        </p:nvSpPr>
        <p:spPr>
          <a:xfrm>
            <a:off x="6559281" y="3738012"/>
            <a:ext cx="1730237" cy="243894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？</a:t>
            </a:r>
            <a:endParaRPr kumimoji="1" lang="ja-JP" altLang="en-US" dirty="0"/>
          </a:p>
        </p:txBody>
      </p:sp>
      <p:sp>
        <p:nvSpPr>
          <p:cNvPr id="12" name="角丸四角形吹き出し 11"/>
          <p:cNvSpPr/>
          <p:nvPr/>
        </p:nvSpPr>
        <p:spPr>
          <a:xfrm>
            <a:off x="885472" y="3467823"/>
            <a:ext cx="2356675" cy="621339"/>
          </a:xfrm>
          <a:prstGeom prst="wedgeRoundRectCallout">
            <a:avLst>
              <a:gd name="adj1" fmla="val -39586"/>
              <a:gd name="adj2" fmla="val 688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Javanese</a:t>
            </a:r>
            <a:r>
              <a:rPr kumimoji="1" lang="ja-JP" altLang="en-US" dirty="0" smtClean="0"/>
              <a:t>な方は</a:t>
            </a:r>
            <a:endParaRPr kumimoji="1" lang="ja-JP" altLang="en-US" dirty="0"/>
          </a:p>
        </p:txBody>
      </p:sp>
      <p:sp>
        <p:nvSpPr>
          <p:cNvPr id="13" name="角丸四角形吹き出し 12"/>
          <p:cNvSpPr/>
          <p:nvPr/>
        </p:nvSpPr>
        <p:spPr>
          <a:xfrm>
            <a:off x="3238515" y="5866293"/>
            <a:ext cx="2356675" cy="621339"/>
          </a:xfrm>
          <a:prstGeom prst="wedgeRoundRectCallout">
            <a:avLst>
              <a:gd name="adj1" fmla="val -34525"/>
              <a:gd name="adj2" fmla="val -80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JSer</a:t>
            </a:r>
            <a:r>
              <a:rPr kumimoji="1" lang="ja-JP" altLang="en-US" dirty="0" smtClean="0"/>
              <a:t>な方は</a:t>
            </a:r>
            <a:endParaRPr kumimoji="1" lang="ja-JP" altLang="en-US" dirty="0"/>
          </a:p>
        </p:txBody>
      </p:sp>
      <p:sp>
        <p:nvSpPr>
          <p:cNvPr id="14" name="角丸四角形吹き出し 13"/>
          <p:cNvSpPr/>
          <p:nvPr/>
        </p:nvSpPr>
        <p:spPr>
          <a:xfrm>
            <a:off x="5248619" y="3467821"/>
            <a:ext cx="2356675" cy="621339"/>
          </a:xfrm>
          <a:prstGeom prst="wedgeRoundRectCallout">
            <a:avLst>
              <a:gd name="adj1" fmla="val -27777"/>
              <a:gd name="adj2" fmla="val 1114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C#</a:t>
            </a:r>
            <a:r>
              <a:rPr kumimoji="1" lang="ja-JP" altLang="en-US" dirty="0" smtClean="0"/>
              <a:t>な方は</a:t>
            </a:r>
            <a:endParaRPr kumimoji="1" lang="ja-JP" altLang="en-US" dirty="0"/>
          </a:p>
        </p:txBody>
      </p:sp>
      <p:sp>
        <p:nvSpPr>
          <p:cNvPr id="15" name="角丸四角形吹き出し 14"/>
          <p:cNvSpPr/>
          <p:nvPr/>
        </p:nvSpPr>
        <p:spPr>
          <a:xfrm>
            <a:off x="6640720" y="5866293"/>
            <a:ext cx="2356675" cy="621339"/>
          </a:xfrm>
          <a:prstGeom prst="wedgeRoundRectCallout">
            <a:avLst>
              <a:gd name="adj1" fmla="val -20467"/>
              <a:gd name="adj2" fmla="val -80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TypeScript</a:t>
            </a:r>
            <a:r>
              <a:rPr kumimoji="1" lang="ja-JP" altLang="en-US" dirty="0" smtClean="0"/>
              <a:t>な方は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637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各回のコンテンツ（予定）</a:t>
            </a:r>
            <a:endParaRPr kumimoji="1" lang="ja-JP" altLang="en-US" dirty="0"/>
          </a:p>
        </p:txBody>
      </p:sp>
      <p:graphicFrame>
        <p:nvGraphicFramePr>
          <p:cNvPr id="4" name="コンテンツ プレースホルダー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372704"/>
              </p:ext>
            </p:extLst>
          </p:nvPr>
        </p:nvGraphicFramePr>
        <p:xfrm>
          <a:off x="628650" y="1825625"/>
          <a:ext cx="7886700" cy="288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211"/>
                <a:gridCol w="1656522"/>
                <a:gridCol w="4658967"/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日付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会場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コンテンツ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2016/12/27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コラボレーションスペース</a:t>
                      </a:r>
                      <a:r>
                        <a:rPr kumimoji="1" lang="en-US" altLang="ja-JP" dirty="0" smtClean="0"/>
                        <a:t>N/E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ハンズオンの開催概要、目的、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環境構築とはじめての</a:t>
                      </a:r>
                      <a:r>
                        <a:rPr kumimoji="1" lang="en-US" altLang="ja-JP" dirty="0" smtClean="0"/>
                        <a:t>UT</a:t>
                      </a:r>
                      <a:r>
                        <a:rPr kumimoji="1" lang="ja-JP" altLang="en-US" dirty="0" smtClean="0"/>
                        <a:t>プロジェクト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2017/1/5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セミナールーム</a:t>
                      </a:r>
                      <a:r>
                        <a:rPr kumimoji="1" lang="en-US" altLang="ja-JP" dirty="0" smtClean="0"/>
                        <a:t>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テストの書き方、アサーションの種類、セットアップ、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「別の方法で」実装してみよう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2017/1/12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 smtClean="0"/>
                        <a:t>コラボレーションスペース</a:t>
                      </a:r>
                      <a:r>
                        <a:rPr kumimoji="1" lang="en-US" altLang="ja-JP" dirty="0" smtClean="0"/>
                        <a:t>N/E</a:t>
                      </a:r>
                      <a:endParaRPr kumimoji="1" lang="ja-JP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開発手法</a:t>
                      </a:r>
                      <a:r>
                        <a:rPr kumimoji="1" lang="en-US" altLang="ja-JP" dirty="0" smtClean="0"/>
                        <a:t>TDD</a:t>
                      </a:r>
                      <a:r>
                        <a:rPr kumimoji="1" lang="ja-JP" altLang="en-US" dirty="0" smtClean="0"/>
                        <a:t>の紹介、</a:t>
                      </a:r>
                      <a:r>
                        <a:rPr kumimoji="1" lang="en-US" altLang="ja-JP" dirty="0" smtClean="0"/>
                        <a:t>UT</a:t>
                      </a:r>
                      <a:r>
                        <a:rPr kumimoji="1" lang="ja-JP" altLang="en-US" dirty="0" smtClean="0"/>
                        <a:t>のイメージ転換、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「テストしやすい」インターフェースを作ろう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2017/1/19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セミナールーム</a:t>
                      </a:r>
                      <a:r>
                        <a:rPr kumimoji="1" lang="en-US" altLang="ja-JP" dirty="0" smtClean="0"/>
                        <a:t>Y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IO</a:t>
                      </a:r>
                      <a:r>
                        <a:rPr kumimoji="1" lang="ja-JP" altLang="en-US" dirty="0" smtClean="0"/>
                        <a:t>、日時、乱数、</a:t>
                      </a:r>
                      <a:r>
                        <a:rPr kumimoji="1" lang="en-US" altLang="ja-JP" dirty="0" smtClean="0"/>
                        <a:t>private</a:t>
                      </a:r>
                      <a:r>
                        <a:rPr kumimoji="1" lang="ja-JP" altLang="en-US" dirty="0" smtClean="0"/>
                        <a:t>フィールド、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あらゆる「副作用」を局所化しよう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2017/1/26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コラボレーションスペース</a:t>
                      </a:r>
                      <a:r>
                        <a:rPr kumimoji="1" lang="en-US" altLang="ja-JP" dirty="0" smtClean="0"/>
                        <a:t>W/S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予備回</a:t>
                      </a:r>
                      <a:endParaRPr kumimoji="1" lang="en-US" altLang="ja-JP" dirty="0" smtClean="0"/>
                    </a:p>
                    <a:p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はじめての</a:t>
            </a:r>
            <a:r>
              <a:rPr kumimoji="1" lang="en-US" altLang="ja-JP" dirty="0" smtClean="0"/>
              <a:t>UT</a:t>
            </a:r>
            <a:r>
              <a:rPr kumimoji="1" lang="ja-JP" altLang="en-US" dirty="0" smtClean="0"/>
              <a:t>プロジェクト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68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1054</TotalTime>
  <Words>1389</Words>
  <Application>Microsoft Office PowerPoint</Application>
  <PresentationFormat>画面に合わせる (4:3)</PresentationFormat>
  <Paragraphs>207</Paragraphs>
  <Slides>38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38</vt:i4>
      </vt:variant>
    </vt:vector>
  </HeadingPairs>
  <TitlesOfParts>
    <vt:vector size="39" baseType="lpstr">
      <vt:lpstr>ホワイト</vt:lpstr>
      <vt:lpstr>xUnitハンズオン</vt:lpstr>
      <vt:lpstr>はじめに</vt:lpstr>
      <vt:lpstr>開催概要</vt:lpstr>
      <vt:lpstr>テキストとサンプルコード</vt:lpstr>
      <vt:lpstr>目的</vt:lpstr>
      <vt:lpstr>そもそも前提として・・・ そこから一歩進んで</vt:lpstr>
      <vt:lpstr>ようするに</vt:lpstr>
      <vt:lpstr>各回のコンテンツ（予定）</vt:lpstr>
      <vt:lpstr>はじめてのUTプロジェクト</vt:lpstr>
      <vt:lpstr>xUnitのいろいろ</vt:lpstr>
      <vt:lpstr>Visual Studio x NUnitの場合</vt:lpstr>
      <vt:lpstr>ソリューションとプロジェクトの作成</vt:lpstr>
      <vt:lpstr>テストプロジェクトの作成</vt:lpstr>
      <vt:lpstr>NuGetパッケージの追加①</vt:lpstr>
      <vt:lpstr>NuGetパッケージの追加②</vt:lpstr>
      <vt:lpstr>NuGetパッケージの追加①</vt:lpstr>
      <vt:lpstr>NuGetパッケージの追加②</vt:lpstr>
      <vt:lpstr>プロジェクト参照の追加</vt:lpstr>
      <vt:lpstr>テストケースを作成</vt:lpstr>
      <vt:lpstr>テストの実行と結果確認</vt:lpstr>
      <vt:lpstr>Xamarin x NUnitの場合</vt:lpstr>
      <vt:lpstr>ソリューションとプロジェクトの作成</vt:lpstr>
      <vt:lpstr>2つめのプロジェクトの作成</vt:lpstr>
      <vt:lpstr>NUnitライブラリ プロジェクト のテンプレートを選択</vt:lpstr>
      <vt:lpstr>プロジェクト参照の追加</vt:lpstr>
      <vt:lpstr>テストケースを作成する</vt:lpstr>
      <vt:lpstr>テストを実行する</vt:lpstr>
      <vt:lpstr>Gulp x  TypeScript x Jasmineの場合</vt:lpstr>
      <vt:lpstr>NOTE</vt:lpstr>
      <vt:lpstr>雛形プロジェクトをダウンロード</vt:lpstr>
      <vt:lpstr>プロジェクトのセットアップを行う</vt:lpstr>
      <vt:lpstr>テストケースを作成し実行する</vt:lpstr>
      <vt:lpstr>実際に書いてみる</vt:lpstr>
      <vt:lpstr>テスト対象コード</vt:lpstr>
      <vt:lpstr>テストコード①</vt:lpstr>
      <vt:lpstr>テストコード②</vt:lpstr>
      <vt:lpstr>テストコード②</vt:lpstr>
      <vt:lpstr>きょうはここまで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xUnitハンズオン</dc:title>
  <dc:creator>mizuky fujitani</dc:creator>
  <cp:lastModifiedBy>mizuki.fujitani@ibsk0104</cp:lastModifiedBy>
  <cp:revision>45</cp:revision>
  <dcterms:created xsi:type="dcterms:W3CDTF">2016-12-26T12:18:31Z</dcterms:created>
  <dcterms:modified xsi:type="dcterms:W3CDTF">2016-12-27T09:28:43Z</dcterms:modified>
</cp:coreProperties>
</file>